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  <p:sldMasterId id="2147483676" r:id="rId2"/>
  </p:sldMasterIdLst>
  <p:notesMasterIdLst>
    <p:notesMasterId r:id="rId18"/>
  </p:notesMasterIdLst>
  <p:sldIdLst>
    <p:sldId id="508" r:id="rId3"/>
    <p:sldId id="510" r:id="rId4"/>
    <p:sldId id="472" r:id="rId5"/>
    <p:sldId id="519" r:id="rId6"/>
    <p:sldId id="520" r:id="rId7"/>
    <p:sldId id="511" r:id="rId8"/>
    <p:sldId id="512" r:id="rId9"/>
    <p:sldId id="518" r:id="rId10"/>
    <p:sldId id="521" r:id="rId11"/>
    <p:sldId id="522" r:id="rId12"/>
    <p:sldId id="524" r:id="rId13"/>
    <p:sldId id="525" r:id="rId14"/>
    <p:sldId id="507" r:id="rId15"/>
    <p:sldId id="501" r:id="rId16"/>
    <p:sldId id="526" r:id="rId17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19"/>
      <p:bold r:id="rId20"/>
      <p:italic r:id="rId21"/>
      <p:boldItalic r:id="rId22"/>
    </p:embeddedFont>
    <p:embeddedFont>
      <p:font typeface="黑体" panose="02010609060101010101" pitchFamily="49" charset="-122"/>
      <p:regular r:id="rId23"/>
    </p:embeddedFont>
    <p:embeddedFont>
      <p:font typeface="楷体" panose="02010609060101010101" pitchFamily="49" charset="-122"/>
      <p:regular r:id="rId24"/>
    </p:embeddedFont>
    <p:embeddedFont>
      <p:font typeface="幼圆" panose="02010509060101010101" pitchFamily="49" charset="-122"/>
      <p:regular r:id="rId25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19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009900"/>
    <a:srgbClr val="FF9933"/>
    <a:srgbClr val="AFF22A"/>
    <a:srgbClr val="FFFFFF"/>
    <a:srgbClr val="CC9900"/>
    <a:srgbClr val="FF6600"/>
    <a:srgbClr val="0070C0"/>
    <a:srgbClr val="FF9F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5" autoAdjust="0"/>
    <p:restoredTop sz="99556" autoAdjust="0"/>
  </p:normalViewPr>
  <p:slideViewPr>
    <p:cSldViewPr>
      <p:cViewPr varScale="1">
        <p:scale>
          <a:sx n="119" d="100"/>
          <a:sy n="119" d="100"/>
        </p:scale>
        <p:origin x="132" y="96"/>
      </p:cViewPr>
      <p:guideLst>
        <p:guide orient="horz" pos="1619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28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font" Target="fonts/font3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7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font" Target="fonts/font2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6.fntdata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5.fntdata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font" Target="fonts/font1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4.fntdata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13727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19561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1508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" Target="../slides/slid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9982"/>
            <a:ext cx="9144000" cy="48351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92978"/>
            <a:ext cx="24482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体积与容积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992EC9A8-99AC-4D29-96E3-4DA847D2A12F}"/>
              </a:ext>
            </a:extLst>
          </p:cNvPr>
          <p:cNvGrpSpPr/>
          <p:nvPr userDrawn="1"/>
        </p:nvGrpSpPr>
        <p:grpSpPr>
          <a:xfrm>
            <a:off x="8003462" y="4731990"/>
            <a:ext cx="1105042" cy="370719"/>
            <a:chOff x="7643422" y="4681236"/>
            <a:chExt cx="1105042" cy="370719"/>
          </a:xfrm>
        </p:grpSpPr>
        <p:pic>
          <p:nvPicPr>
            <p:cNvPr id="11" name="图片 10">
              <a:hlinkClick r:id="rId7" action="ppaction://hlinksldjump"/>
              <a:extLst>
                <a:ext uri="{FF2B5EF4-FFF2-40B4-BE49-F238E27FC236}">
                  <a16:creationId xmlns:a16="http://schemas.microsoft.com/office/drawing/2014/main" id="{93C961C2-DD93-444B-930C-49C5716A9BB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2" name="文本框 26">
              <a:hlinkClick r:id="rId7" action="ppaction://hlinksldjump"/>
              <a:extLst>
                <a:ext uri="{FF2B5EF4-FFF2-40B4-BE49-F238E27FC236}">
                  <a16:creationId xmlns:a16="http://schemas.microsoft.com/office/drawing/2014/main" id="{D106AA9B-69E6-4FA7-91BD-4DFFA3524010}"/>
                </a:ext>
              </a:extLst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anose="02010609060101010101" pitchFamily="49" charset="-122"/>
                  <a:ea typeface="黑体" panose="02010609060101010101" pitchFamily="49" charset="-122"/>
                </a:rPr>
                <a:t>返回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72" r:id="rId2"/>
    <p:sldLayoutId id="2147483675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9982"/>
            <a:ext cx="9144000" cy="48351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1708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image" Target="../media/image4.emf"/><Relationship Id="rId7" Type="http://schemas.openxmlformats.org/officeDocument/2006/relationships/slide" Target="slide14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slide" Target="slide13.xml"/><Relationship Id="rId5" Type="http://schemas.openxmlformats.org/officeDocument/2006/relationships/slide" Target="slide3.xml"/><Relationship Id="rId4" Type="http://schemas.openxmlformats.org/officeDocument/2006/relationships/slide" Target="slide2.xml"/><Relationship Id="rId9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19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microsoft.com/office/2007/relationships/hdphoto" Target="../media/hdphoto2.wdp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0" y="0"/>
            <a:ext cx="3491880" cy="424168"/>
            <a:chOff x="0" y="0"/>
            <a:chExt cx="3491880" cy="424168"/>
          </a:xfrm>
        </p:grpSpPr>
        <p:sp>
          <p:nvSpPr>
            <p:cNvPr id="21" name="矩形 20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2" name="矩形 21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0" y="51470"/>
              <a:ext cx="3275856" cy="275590"/>
              <a:chOff x="0" y="51470"/>
              <a:chExt cx="3275856" cy="275590"/>
            </a:xfrm>
          </p:grpSpPr>
          <p:sp>
            <p:nvSpPr>
              <p:cNvPr id="24" name="文本框 22"/>
              <p:cNvSpPr txBox="1"/>
              <p:nvPr/>
            </p:nvSpPr>
            <p:spPr>
              <a:xfrm>
                <a:off x="179512" y="51470"/>
                <a:ext cx="2316480" cy="2755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北师大版  数学  五年级  下册</a:t>
                </a:r>
              </a:p>
            </p:txBody>
          </p:sp>
          <p:cxnSp>
            <p:nvCxnSpPr>
              <p:cNvPr id="25" name="直线连接符 4"/>
              <p:cNvCxnSpPr/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6" name="单圆角矩形 25"/>
          <p:cNvSpPr/>
          <p:nvPr/>
        </p:nvSpPr>
        <p:spPr>
          <a:xfrm>
            <a:off x="5004488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7" name="单圆角矩形 26"/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8" name="单圆角矩形 27"/>
          <p:cNvSpPr/>
          <p:nvPr/>
        </p:nvSpPr>
        <p:spPr>
          <a:xfrm>
            <a:off x="5940152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9" name="单圆角矩形 28"/>
          <p:cNvSpPr/>
          <p:nvPr/>
        </p:nvSpPr>
        <p:spPr>
          <a:xfrm>
            <a:off x="3564328" y="3025309"/>
            <a:ext cx="1799760" cy="432048"/>
          </a:xfrm>
          <a:prstGeom prst="round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0" name="单圆角矩形 29"/>
          <p:cNvSpPr/>
          <p:nvPr/>
        </p:nvSpPr>
        <p:spPr>
          <a:xfrm>
            <a:off x="1187624" y="3025309"/>
            <a:ext cx="1799760" cy="432048"/>
          </a:xfrm>
          <a:prstGeom prst="round1Rect">
            <a:avLst/>
          </a:prstGeom>
          <a:solidFill>
            <a:srgbClr val="ACBD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2273528" y="1435155"/>
            <a:ext cx="4386458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66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体积与容积</a:t>
            </a:r>
          </a:p>
        </p:txBody>
      </p:sp>
      <p:pic>
        <p:nvPicPr>
          <p:cNvPr id="32" name="图片 5"/>
          <p:cNvPicPr>
            <a:picLocks noChangeAspect="1"/>
          </p:cNvPicPr>
          <p:nvPr/>
        </p:nvPicPr>
        <p:blipFill rotWithShape="1">
          <a:blip r:embed="rId3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圆角矩形 32">
            <a:hlinkClick r:id="rId4" action="ppaction://hlinksldjump"/>
          </p:cNvPr>
          <p:cNvSpPr/>
          <p:nvPr/>
        </p:nvSpPr>
        <p:spPr>
          <a:xfrm>
            <a:off x="1209945" y="2952109"/>
            <a:ext cx="1669378" cy="578448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情境导入</a:t>
            </a:r>
          </a:p>
        </p:txBody>
      </p:sp>
      <p:sp>
        <p:nvSpPr>
          <p:cNvPr id="34" name="圆角矩形 33">
            <a:hlinkClick r:id="rId5" action="ppaction://hlinksldjump"/>
          </p:cNvPr>
          <p:cNvSpPr/>
          <p:nvPr/>
        </p:nvSpPr>
        <p:spPr>
          <a:xfrm>
            <a:off x="3624893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探究新知</a:t>
            </a:r>
          </a:p>
        </p:txBody>
      </p:sp>
      <p:sp>
        <p:nvSpPr>
          <p:cNvPr id="35" name="圆角矩形 34">
            <a:hlinkClick r:id="rId6" action="ppaction://hlinksldjump"/>
          </p:cNvPr>
          <p:cNvSpPr/>
          <p:nvPr/>
        </p:nvSpPr>
        <p:spPr>
          <a:xfrm>
            <a:off x="2247861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课堂小结</a:t>
            </a:r>
          </a:p>
        </p:txBody>
      </p:sp>
      <p:sp>
        <p:nvSpPr>
          <p:cNvPr id="37" name="圆角矩形 36">
            <a:hlinkClick r:id="rId7" action="ppaction://hlinksldjump"/>
          </p:cNvPr>
          <p:cNvSpPr/>
          <p:nvPr/>
        </p:nvSpPr>
        <p:spPr>
          <a:xfrm>
            <a:off x="5073757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课后作业</a:t>
            </a:r>
          </a:p>
        </p:txBody>
      </p:sp>
      <p:sp>
        <p:nvSpPr>
          <p:cNvPr id="38" name="矩形 37"/>
          <p:cNvSpPr/>
          <p:nvPr/>
        </p:nvSpPr>
        <p:spPr>
          <a:xfrm>
            <a:off x="912693" y="519703"/>
            <a:ext cx="3225883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000" b="1" dirty="0">
                <a:solidFill>
                  <a:srgbClr val="0050AA"/>
                </a:solidFill>
                <a:latin typeface="+mj-ea"/>
                <a:ea typeface="+mj-ea"/>
              </a:rPr>
              <a:t>长方体（二）</a:t>
            </a:r>
          </a:p>
        </p:txBody>
      </p:sp>
      <p:sp>
        <p:nvSpPr>
          <p:cNvPr id="39" name="圆角矩形 38">
            <a:hlinkClick r:id="rId8" action="ppaction://hlinksldjump"/>
          </p:cNvPr>
          <p:cNvSpPr/>
          <p:nvPr/>
        </p:nvSpPr>
        <p:spPr>
          <a:xfrm>
            <a:off x="6048388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课堂练习</a:t>
            </a:r>
          </a:p>
        </p:txBody>
      </p:sp>
      <p:pic>
        <p:nvPicPr>
          <p:cNvPr id="40" name="图片 5"/>
          <p:cNvPicPr>
            <a:picLocks noChangeAspect="1"/>
          </p:cNvPicPr>
          <p:nvPr/>
        </p:nvPicPr>
        <p:blipFill rotWithShape="1">
          <a:blip r:embed="rId3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41" name="组合 40"/>
          <p:cNvGrpSpPr/>
          <p:nvPr/>
        </p:nvGrpSpPr>
        <p:grpSpPr>
          <a:xfrm>
            <a:off x="231783" y="500648"/>
            <a:ext cx="654821" cy="702878"/>
            <a:chOff x="1306635" y="1385539"/>
            <a:chExt cx="654821" cy="702878"/>
          </a:xfrm>
        </p:grpSpPr>
        <p:pic>
          <p:nvPicPr>
            <p:cNvPr id="42" name="图片 41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6635" y="1440417"/>
              <a:ext cx="654821" cy="648000"/>
            </a:xfrm>
            <a:prstGeom prst="rect">
              <a:avLst/>
            </a:prstGeom>
          </p:spPr>
        </p:pic>
        <p:sp>
          <p:nvSpPr>
            <p:cNvPr id="43" name="文本框 10"/>
            <p:cNvSpPr txBox="1"/>
            <p:nvPr/>
          </p:nvSpPr>
          <p:spPr>
            <a:xfrm>
              <a:off x="1435768" y="1385539"/>
              <a:ext cx="407035" cy="6299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500" b="1" dirty="0">
                  <a:solidFill>
                    <a:srgbClr val="0050AA"/>
                  </a:solidFill>
                  <a:latin typeface="+mj-ea"/>
                  <a:ea typeface="+mj-ea"/>
                </a:rPr>
                <a:t>4</a:t>
              </a:r>
              <a:endParaRPr kumimoji="1" lang="zh-CN" altLang="en-US" sz="3500" b="1" dirty="0">
                <a:solidFill>
                  <a:srgbClr val="0050AA"/>
                </a:solidFill>
                <a:latin typeface="+mj-ea"/>
                <a:ea typeface="+mj-ea"/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4"/>
          <p:cNvSpPr>
            <a:spLocks noChangeArrowheads="1"/>
          </p:cNvSpPr>
          <p:nvPr/>
        </p:nvSpPr>
        <p:spPr bwMode="auto">
          <a:xfrm>
            <a:off x="539552" y="411510"/>
            <a:ext cx="7992888" cy="1383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淘气和笑笑各有一瓶同样多的饮料，淘气倒了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杯，而笑笑只倒了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杯，你认为有可能吗？说一说你的想法。</a:t>
            </a:r>
          </a:p>
        </p:txBody>
      </p:sp>
      <p:sp>
        <p:nvSpPr>
          <p:cNvPr id="22" name="矩形 4"/>
          <p:cNvSpPr>
            <a:spLocks noChangeArrowheads="1"/>
          </p:cNvSpPr>
          <p:nvPr/>
        </p:nvSpPr>
        <p:spPr bwMode="auto">
          <a:xfrm>
            <a:off x="899592" y="3723878"/>
            <a:ext cx="763284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答：有可能，杯子有大的，也有小的，淘气的杯子小些，这样倒入的次数多一些。</a:t>
            </a:r>
          </a:p>
        </p:txBody>
      </p:sp>
      <p:pic>
        <p:nvPicPr>
          <p:cNvPr id="51204" name="Picture 4" descr="http://p2.so.qhimgs1.com/bdr/_240_/t014ad253e0170b0a7e.jpg"/>
          <p:cNvPicPr>
            <a:picLocks noChangeAspect="1" noChangeArrowheads="1"/>
          </p:cNvPicPr>
          <p:nvPr/>
        </p:nvPicPr>
        <p:blipFill>
          <a:blip r:embed="rId2"/>
          <a:srcRect l="26718" t="15625" r="21755" b="9374"/>
          <a:stretch>
            <a:fillRect/>
          </a:stretch>
        </p:blipFill>
        <p:spPr bwMode="auto">
          <a:xfrm>
            <a:off x="3203848" y="1779662"/>
            <a:ext cx="2130030" cy="189336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1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4"/>
          <p:cNvSpPr>
            <a:spLocks noChangeArrowheads="1"/>
          </p:cNvSpPr>
          <p:nvPr/>
        </p:nvSpPr>
        <p:spPr bwMode="auto">
          <a:xfrm>
            <a:off x="453806" y="339502"/>
            <a:ext cx="8001056" cy="2245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4.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用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个大小相同的小正方体，分别按下面的要  求想一想，搭一搭。</a:t>
            </a:r>
            <a:endParaRPr lang="en-US" altLang="zh-CN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）搭出两个物体，使它们的体积相同。</a:t>
            </a:r>
            <a:endParaRPr lang="en-US" altLang="zh-CN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）搭出两个物体，使其中一个物体的体积是 另一个的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倍。</a:t>
            </a:r>
          </a:p>
        </p:txBody>
      </p:sp>
      <p:sp>
        <p:nvSpPr>
          <p:cNvPr id="22" name="矩形 4"/>
          <p:cNvSpPr>
            <a:spLocks noChangeArrowheads="1"/>
          </p:cNvSpPr>
          <p:nvPr/>
        </p:nvSpPr>
        <p:spPr bwMode="auto">
          <a:xfrm>
            <a:off x="709919" y="2730282"/>
            <a:ext cx="8182561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答：（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）要使搭出的两个物体的体积一样大，那每个物体都需要使用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个小正方体。</a:t>
            </a:r>
            <a:endParaRPr lang="en-US" altLang="zh-CN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）要使其中一个物体的体积是另一个的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倍，那大的需要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个小正方体，小的需要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个小正方体。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4"/>
          <p:cNvSpPr>
            <a:spLocks noChangeArrowheads="1"/>
          </p:cNvSpPr>
          <p:nvPr/>
        </p:nvSpPr>
        <p:spPr bwMode="auto">
          <a:xfrm>
            <a:off x="467544" y="339502"/>
            <a:ext cx="7560840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5.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你觉得下面的两个木桶，那个木桶装入的水要多一些？为什么？</a:t>
            </a:r>
          </a:p>
        </p:txBody>
      </p:sp>
      <p:sp>
        <p:nvSpPr>
          <p:cNvPr id="22" name="矩形 4"/>
          <p:cNvSpPr>
            <a:spLocks noChangeArrowheads="1"/>
          </p:cNvSpPr>
          <p:nvPr/>
        </p:nvSpPr>
        <p:spPr bwMode="auto">
          <a:xfrm>
            <a:off x="755576" y="3147814"/>
            <a:ext cx="7848872" cy="1383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答：第二个木桶装入的水要多些，虽然第一个木桶大一些，但是它能装入的水到第一格，而第二个木桶可以装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格。</a:t>
            </a:r>
          </a:p>
        </p:txBody>
      </p:sp>
      <p:pic>
        <p:nvPicPr>
          <p:cNvPr id="522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19872" y="1491630"/>
            <a:ext cx="2600325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流程图: 可选过程 5"/>
          <p:cNvSpPr/>
          <p:nvPr/>
        </p:nvSpPr>
        <p:spPr>
          <a:xfrm>
            <a:off x="3671919" y="2467945"/>
            <a:ext cx="180000" cy="216000"/>
          </a:xfrm>
          <a:prstGeom prst="flowChartAlternateProcess">
            <a:avLst/>
          </a:prstGeom>
          <a:solidFill>
            <a:schemeClr val="accent1">
              <a:lumMod val="60000"/>
              <a:lumOff val="40000"/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4862147" y="2043617"/>
            <a:ext cx="1080120" cy="395753"/>
          </a:xfrm>
          <a:prstGeom prst="ellipse">
            <a:avLst/>
          </a:prstGeom>
          <a:solidFill>
            <a:schemeClr val="accent1">
              <a:lumMod val="60000"/>
              <a:lumOff val="40000"/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2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2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2" grpId="0"/>
      <p:bldP spid="6" grpId="0" animBg="1"/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638" y="1751774"/>
            <a:ext cx="7500895" cy="2620176"/>
          </a:xfrm>
          <a:prstGeom prst="rect">
            <a:avLst/>
          </a:prstGeom>
        </p:spPr>
      </p:pic>
      <p:sp>
        <p:nvSpPr>
          <p:cNvPr id="21" name="矩形 4"/>
          <p:cNvSpPr>
            <a:spLocks noChangeArrowheads="1"/>
          </p:cNvSpPr>
          <p:nvPr/>
        </p:nvSpPr>
        <p:spPr bwMode="auto">
          <a:xfrm>
            <a:off x="1285852" y="1995686"/>
            <a:ext cx="628654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物体的体积：物体所占</a:t>
            </a:r>
            <a:r>
              <a:rPr lang="zh-CN" altLang="en-US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空间的大小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sp>
        <p:nvSpPr>
          <p:cNvPr id="22" name="矩形 4"/>
          <p:cNvSpPr>
            <a:spLocks noChangeArrowheads="1"/>
          </p:cNvSpPr>
          <p:nvPr/>
        </p:nvSpPr>
        <p:spPr bwMode="auto">
          <a:xfrm>
            <a:off x="1285852" y="2499742"/>
            <a:ext cx="628654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容器的容积：容器所能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容纳物体的体积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sp>
        <p:nvSpPr>
          <p:cNvPr id="23" name="矩形 4"/>
          <p:cNvSpPr>
            <a:spLocks noChangeArrowheads="1"/>
          </p:cNvSpPr>
          <p:nvPr/>
        </p:nvSpPr>
        <p:spPr bwMode="auto">
          <a:xfrm>
            <a:off x="1285852" y="3003798"/>
            <a:ext cx="6527118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可以用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量杯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来比较两个不能目测出来物体体积的大小。</a:t>
            </a:r>
          </a:p>
        </p:txBody>
      </p:sp>
      <p:sp>
        <p:nvSpPr>
          <p:cNvPr id="19" name="Rectangle 5"/>
          <p:cNvSpPr>
            <a:spLocks noChangeArrowheads="1"/>
          </p:cNvSpPr>
          <p:nvPr/>
        </p:nvSpPr>
        <p:spPr bwMode="auto">
          <a:xfrm>
            <a:off x="783813" y="1059582"/>
            <a:ext cx="5165517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latin typeface="+mn-ea"/>
              </a:rPr>
              <a:t>这节课你们都学会了哪些知识？</a:t>
            </a:r>
            <a:endParaRPr lang="zh-CN" altLang="en-US" sz="2800" b="1" dirty="0">
              <a:latin typeface="+mn-ea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27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课堂小结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1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sp>
        <p:nvSpPr>
          <p:cNvPr id="16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课后作业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48B18487-90C2-4BDF-870B-D40D3E6CBE8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sp>
        <p:nvSpPr>
          <p:cNvPr id="17" name="矩形 16">
            <a:extLst>
              <a:ext uri="{FF2B5EF4-FFF2-40B4-BE49-F238E27FC236}">
                <a16:creationId xmlns:a16="http://schemas.microsoft.com/office/drawing/2014/main" id="{C6BD4997-418E-41EA-9D2D-7C51598A98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3728" y="1601237"/>
            <a:ext cx="4824536" cy="154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从教材课后习题中选取；</a:t>
            </a: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从课时练中选取。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5400" b="1" dirty="0">
                  <a:solidFill>
                    <a:srgbClr val="FF66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67544" y="3027530"/>
            <a:ext cx="1276276" cy="1518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4" name="组合 23"/>
          <p:cNvGrpSpPr/>
          <p:nvPr/>
        </p:nvGrpSpPr>
        <p:grpSpPr>
          <a:xfrm>
            <a:off x="284674" y="1707654"/>
            <a:ext cx="4071302" cy="1471050"/>
            <a:chOff x="539551" y="1453529"/>
            <a:chExt cx="4757130" cy="1809694"/>
          </a:xfrm>
          <a:noFill/>
        </p:grpSpPr>
        <p:sp>
          <p:nvSpPr>
            <p:cNvPr id="3" name="云形标注 5"/>
            <p:cNvSpPr>
              <a:spLocks noChangeArrowheads="1"/>
            </p:cNvSpPr>
            <p:nvPr/>
          </p:nvSpPr>
          <p:spPr bwMode="auto">
            <a:xfrm>
              <a:off x="539551" y="1453529"/>
              <a:ext cx="4757130" cy="1809694"/>
            </a:xfrm>
            <a:prstGeom prst="cloudCallout">
              <a:avLst>
                <a:gd name="adj1" fmla="val -18241"/>
                <a:gd name="adj2" fmla="val 81545"/>
              </a:avLst>
            </a:prstGeom>
            <a:grpFill/>
            <a:ln w="19050" algn="ctr">
              <a:solidFill>
                <a:srgbClr val="8BB408"/>
              </a:solidFill>
              <a:round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6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" name="矩形 4"/>
            <p:cNvSpPr>
              <a:spLocks noChangeArrowheads="1"/>
            </p:cNvSpPr>
            <p:nvPr/>
          </p:nvSpPr>
          <p:spPr bwMode="auto">
            <a:xfrm>
              <a:off x="946753" y="1652974"/>
              <a:ext cx="4145536" cy="147665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同学们，我们每天都需要喝水，你知道你们的水杯可以装多少水吗？</a:t>
              </a:r>
            </a:p>
          </p:txBody>
        </p:sp>
      </p:grp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30384" y="770410"/>
            <a:ext cx="4346072" cy="3611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73260" y="627534"/>
            <a:ext cx="3857652" cy="3819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情境导入</a:t>
            </a: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5893" y="2340947"/>
            <a:ext cx="1276276" cy="1518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6" name="组合 25"/>
          <p:cNvGrpSpPr/>
          <p:nvPr/>
        </p:nvGrpSpPr>
        <p:grpSpPr>
          <a:xfrm>
            <a:off x="1691680" y="1419622"/>
            <a:ext cx="5301574" cy="1422835"/>
            <a:chOff x="1183487" y="1430581"/>
            <a:chExt cx="3816424" cy="798357"/>
          </a:xfrm>
        </p:grpSpPr>
        <p:sp>
          <p:nvSpPr>
            <p:cNvPr id="27" name="圆角矩形标注 26"/>
            <p:cNvSpPr/>
            <p:nvPr/>
          </p:nvSpPr>
          <p:spPr>
            <a:xfrm>
              <a:off x="1183487" y="1430581"/>
              <a:ext cx="3816424" cy="798357"/>
            </a:xfrm>
            <a:prstGeom prst="wedgeRoundRectCallout">
              <a:avLst>
                <a:gd name="adj1" fmla="val 54996"/>
                <a:gd name="adj2" fmla="val 78945"/>
                <a:gd name="adj3" fmla="val 16667"/>
              </a:avLst>
            </a:prstGeom>
            <a:noFill/>
            <a:ln w="19050"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28" name="矩形 27"/>
            <p:cNvSpPr/>
            <p:nvPr/>
          </p:nvSpPr>
          <p:spPr>
            <a:xfrm>
              <a:off x="1214414" y="1470665"/>
              <a:ext cx="3783656" cy="6735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在我们的日常生活中，除了水杯有大小之分，还有那些物品也有大小之分呢？请你和你的同桌说一说吧！</a:t>
              </a: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827584" y="3795886"/>
            <a:ext cx="71609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物体所占空间的大小，是物体的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体积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13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探究新知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81371" y="2571750"/>
            <a:ext cx="3047013" cy="1376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 l="77358"/>
          <a:stretch>
            <a:fillRect/>
          </a:stretch>
        </p:blipFill>
        <p:spPr bwMode="auto">
          <a:xfrm>
            <a:off x="7308304" y="478671"/>
            <a:ext cx="1714512" cy="652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TextBox 25"/>
          <p:cNvSpPr txBox="1"/>
          <p:nvPr/>
        </p:nvSpPr>
        <p:spPr>
          <a:xfrm>
            <a:off x="346599" y="1015275"/>
            <a:ext cx="84475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要比较这两个物体的大小，我们用眼睛是看不出来的，因此可以利用量杯来量一量。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67543" y="1923678"/>
            <a:ext cx="78488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量杯是带有刻度的容器，可以快速的知道装入的水的体积。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40265" y="525909"/>
            <a:ext cx="73003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土豆和红薯哪一个占的空间大呢？做一做，想一想。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555526"/>
            <a:ext cx="6519881" cy="2483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" name="TextBox 23"/>
          <p:cNvSpPr txBox="1"/>
          <p:nvPr/>
        </p:nvSpPr>
        <p:spPr>
          <a:xfrm>
            <a:off x="395536" y="3219822"/>
            <a:ext cx="85379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通过测量我们可以看出装有红薯量杯的水面上升的高度更高，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所有红薯的体积比土豆大。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/>
          <a:srcRect l="61955" t="27312"/>
          <a:stretch>
            <a:fillRect/>
          </a:stretch>
        </p:blipFill>
        <p:spPr bwMode="auto">
          <a:xfrm>
            <a:off x="5715008" y="1419622"/>
            <a:ext cx="3114666" cy="1520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8" name="TextBox 27"/>
          <p:cNvSpPr txBox="1"/>
          <p:nvPr/>
        </p:nvSpPr>
        <p:spPr>
          <a:xfrm>
            <a:off x="6215074" y="2205440"/>
            <a:ext cx="23574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             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71600" y="1491630"/>
            <a:ext cx="4357718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可以把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号杯装满水。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934362" y="2094329"/>
            <a:ext cx="464575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再把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号杯的水倒入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号杯，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看是否能装下。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934362" y="2944620"/>
            <a:ext cx="5941894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装不下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号杯子大，装不满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号杯子大，正好装满，两个杯子一样大。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39552" y="339502"/>
            <a:ext cx="81369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两个杯子中哪一个装水多呢？请你设计一个实验解决这个问题。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  <p:bldP spid="3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Box 39"/>
          <p:cNvSpPr txBox="1"/>
          <p:nvPr/>
        </p:nvSpPr>
        <p:spPr>
          <a:xfrm>
            <a:off x="539552" y="411510"/>
            <a:ext cx="80648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容器所能容纳物体的体积，是容器的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容积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755576" y="1347614"/>
            <a:ext cx="43577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生活中常见的容器：</a:t>
            </a:r>
          </a:p>
        </p:txBody>
      </p:sp>
      <p:pic>
        <p:nvPicPr>
          <p:cNvPr id="10242" name="Picture 2" descr="http://www.ps-xxw.cn/uploadfile/201709/18/89192912237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BFBFBF"/>
              </a:clrFrom>
              <a:clrTo>
                <a:srgbClr val="BFBFB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887" b="98587" l="14091" r="86364">
                        <a14:foregroundMark x1="23636" y1="11307" x2="35909" y2="7067"/>
                        <a14:foregroundMark x1="37727" y1="7067" x2="73636" y2="9894"/>
                        <a14:foregroundMark x1="73636" y1="11307" x2="79091" y2="15901"/>
                        <a14:foregroundMark x1="62273" y1="91166" x2="43636" y2="84099"/>
                      </a14:backgroundRemoval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043608" y="2385983"/>
            <a:ext cx="913386" cy="1175853"/>
          </a:xfrm>
          <a:prstGeom prst="rect">
            <a:avLst/>
          </a:prstGeom>
          <a:noFill/>
        </p:spPr>
      </p:pic>
      <p:pic>
        <p:nvPicPr>
          <p:cNvPr id="10244" name="Picture 4" descr="http://pic17.nipic.com/20111026/8574116_080554800000_2.jpg"/>
          <p:cNvPicPr>
            <a:picLocks noChangeAspect="1" noChangeArrowheads="1"/>
          </p:cNvPicPr>
          <p:nvPr/>
        </p:nvPicPr>
        <p:blipFill>
          <a:blip r:embed="rId4" cstate="print"/>
          <a:srcRect l="10000" t="11470" r="10000" b="4419"/>
          <a:stretch>
            <a:fillRect/>
          </a:stretch>
        </p:blipFill>
        <p:spPr bwMode="auto">
          <a:xfrm>
            <a:off x="2329492" y="2385983"/>
            <a:ext cx="857256" cy="1178727"/>
          </a:xfrm>
          <a:prstGeom prst="rect">
            <a:avLst/>
          </a:prstGeom>
          <a:noFill/>
        </p:spPr>
      </p:pic>
      <p:pic>
        <p:nvPicPr>
          <p:cNvPr id="10248" name="Picture 8" descr="http://image.suning.cn/content/catentries/00000000012077/000000000120771383/fullimage/000000000120771383_1.jpg"/>
          <p:cNvPicPr>
            <a:picLocks noChangeAspect="1" noChangeArrowheads="1"/>
          </p:cNvPicPr>
          <p:nvPr/>
        </p:nvPicPr>
        <p:blipFill>
          <a:blip r:embed="rId5"/>
          <a:srcRect l="7500" t="13125" r="6249" b="11874"/>
          <a:stretch>
            <a:fillRect/>
          </a:stretch>
        </p:blipFill>
        <p:spPr bwMode="auto">
          <a:xfrm>
            <a:off x="5544202" y="2385983"/>
            <a:ext cx="1428760" cy="1242400"/>
          </a:xfrm>
          <a:prstGeom prst="rect">
            <a:avLst/>
          </a:prstGeom>
          <a:noFill/>
        </p:spPr>
      </p:pic>
      <p:pic>
        <p:nvPicPr>
          <p:cNvPr id="10250" name="Picture 10" descr="http://img10.007swz.com/cpimg/huanweilajitong/qC2iqXwaa_1369298813.jpg"/>
          <p:cNvPicPr>
            <a:picLocks noChangeAspect="1" noChangeArrowheads="1"/>
          </p:cNvPicPr>
          <p:nvPr/>
        </p:nvPicPr>
        <p:blipFill>
          <a:blip r:embed="rId6" cstate="print"/>
          <a:srcRect t="9236" r="8551" b="7642"/>
          <a:stretch>
            <a:fillRect/>
          </a:stretch>
        </p:blipFill>
        <p:spPr bwMode="auto">
          <a:xfrm>
            <a:off x="7258714" y="2314545"/>
            <a:ext cx="1000132" cy="1285884"/>
          </a:xfrm>
          <a:prstGeom prst="rect">
            <a:avLst/>
          </a:prstGeom>
          <a:noFill/>
        </p:spPr>
      </p:pic>
      <p:pic>
        <p:nvPicPr>
          <p:cNvPr id="1026" name="Picture 2" descr="http://p0.so.qhimgs1.com/bdr/_240_/t01ff8d552894e7a61a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6528" y="1995686"/>
            <a:ext cx="1457325" cy="228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http://p0.so.qhmsg.com/bdr/_240_/t0132f73a39cb549d9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6020" y="1521460"/>
            <a:ext cx="3048635" cy="2338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矩形 4"/>
          <p:cNvSpPr>
            <a:spLocks noChangeArrowheads="1"/>
          </p:cNvSpPr>
          <p:nvPr/>
        </p:nvSpPr>
        <p:spPr bwMode="auto">
          <a:xfrm>
            <a:off x="740472" y="986426"/>
            <a:ext cx="7863976" cy="1383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一团橡皮泥，淘气第一次把它捏成长方体，第二次把它捏成球。捏成的两个物体哪一个体积大？为什么？</a:t>
            </a:r>
          </a:p>
        </p:txBody>
      </p:sp>
      <p:sp>
        <p:nvSpPr>
          <p:cNvPr id="22" name="矩形 4"/>
          <p:cNvSpPr>
            <a:spLocks noChangeArrowheads="1"/>
          </p:cNvSpPr>
          <p:nvPr/>
        </p:nvSpPr>
        <p:spPr bwMode="auto">
          <a:xfrm>
            <a:off x="683568" y="3579862"/>
            <a:ext cx="796614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答：虽然两次捏成的物体不同，但是它们都是用这团橡皮泥捏成的，所以长方体和球这两个物体的体积是一样大。</a:t>
            </a:r>
          </a:p>
        </p:txBody>
      </p:sp>
      <p:pic>
        <p:nvPicPr>
          <p:cNvPr id="2050" name="Picture 2" descr="http://p4.so.qhmsg.com/bdr/_240_/t01afe3adbe88dc5f39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667" b="90000" l="15385" r="8986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2700" y="2062480"/>
            <a:ext cx="1967230" cy="165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12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课堂练习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4"/>
          <p:cNvSpPr>
            <a:spLocks noChangeArrowheads="1"/>
          </p:cNvSpPr>
          <p:nvPr/>
        </p:nvSpPr>
        <p:spPr bwMode="auto">
          <a:xfrm>
            <a:off x="539552" y="339502"/>
            <a:ext cx="8136904" cy="1383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淘气用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个相同大小的正方体，拼成了一个大正方体，笑笑也用相同的数量的正方体拼成了一个长方体，谁拼成物体的体积大呢？</a:t>
            </a:r>
          </a:p>
        </p:txBody>
      </p:sp>
      <p:sp>
        <p:nvSpPr>
          <p:cNvPr id="22" name="矩形 4"/>
          <p:cNvSpPr>
            <a:spLocks noChangeArrowheads="1"/>
          </p:cNvSpPr>
          <p:nvPr/>
        </p:nvSpPr>
        <p:spPr bwMode="auto">
          <a:xfrm>
            <a:off x="683568" y="3219822"/>
            <a:ext cx="784887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答：明明和小红所用的小正方体的个数是一样多的，所以大长方体和大正方体的体积是一样大的。</a:t>
            </a:r>
          </a:p>
        </p:txBody>
      </p:sp>
      <p:sp>
        <p:nvSpPr>
          <p:cNvPr id="9" name="立方体 8"/>
          <p:cNvSpPr/>
          <p:nvPr/>
        </p:nvSpPr>
        <p:spPr>
          <a:xfrm>
            <a:off x="2223741" y="2482602"/>
            <a:ext cx="428628" cy="428628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立方体 9"/>
          <p:cNvSpPr/>
          <p:nvPr/>
        </p:nvSpPr>
        <p:spPr>
          <a:xfrm>
            <a:off x="2133253" y="2582615"/>
            <a:ext cx="428628" cy="428628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立方体 10"/>
          <p:cNvSpPr/>
          <p:nvPr/>
        </p:nvSpPr>
        <p:spPr>
          <a:xfrm>
            <a:off x="2547591" y="2482602"/>
            <a:ext cx="428628" cy="428628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立方体 11"/>
          <p:cNvSpPr/>
          <p:nvPr/>
        </p:nvSpPr>
        <p:spPr>
          <a:xfrm>
            <a:off x="2457103" y="2582615"/>
            <a:ext cx="428628" cy="428628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立方体 12"/>
          <p:cNvSpPr/>
          <p:nvPr/>
        </p:nvSpPr>
        <p:spPr>
          <a:xfrm>
            <a:off x="2214216" y="2139702"/>
            <a:ext cx="428628" cy="428628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立方体 13"/>
          <p:cNvSpPr/>
          <p:nvPr/>
        </p:nvSpPr>
        <p:spPr>
          <a:xfrm>
            <a:off x="2123728" y="2239715"/>
            <a:ext cx="428628" cy="428628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立方体 14"/>
          <p:cNvSpPr/>
          <p:nvPr/>
        </p:nvSpPr>
        <p:spPr>
          <a:xfrm>
            <a:off x="2538066" y="2139702"/>
            <a:ext cx="428628" cy="428628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立方体 15"/>
          <p:cNvSpPr/>
          <p:nvPr/>
        </p:nvSpPr>
        <p:spPr>
          <a:xfrm>
            <a:off x="2447578" y="2239715"/>
            <a:ext cx="428628" cy="428628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立方体 16"/>
          <p:cNvSpPr/>
          <p:nvPr/>
        </p:nvSpPr>
        <p:spPr>
          <a:xfrm>
            <a:off x="4452618" y="2373064"/>
            <a:ext cx="428628" cy="428628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立方体 17"/>
          <p:cNvSpPr/>
          <p:nvPr/>
        </p:nvSpPr>
        <p:spPr>
          <a:xfrm>
            <a:off x="4362130" y="2473077"/>
            <a:ext cx="428628" cy="428628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立方体 18"/>
          <p:cNvSpPr/>
          <p:nvPr/>
        </p:nvSpPr>
        <p:spPr>
          <a:xfrm>
            <a:off x="4776468" y="2373064"/>
            <a:ext cx="428628" cy="428628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立方体 19"/>
          <p:cNvSpPr/>
          <p:nvPr/>
        </p:nvSpPr>
        <p:spPr>
          <a:xfrm>
            <a:off x="4685980" y="2473077"/>
            <a:ext cx="428628" cy="428628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立方体 22"/>
          <p:cNvSpPr/>
          <p:nvPr/>
        </p:nvSpPr>
        <p:spPr>
          <a:xfrm>
            <a:off x="5109843" y="2373064"/>
            <a:ext cx="428628" cy="428628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立方体 23"/>
          <p:cNvSpPr/>
          <p:nvPr/>
        </p:nvSpPr>
        <p:spPr>
          <a:xfrm>
            <a:off x="5019355" y="2473077"/>
            <a:ext cx="428628" cy="428628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立方体 24"/>
          <p:cNvSpPr/>
          <p:nvPr/>
        </p:nvSpPr>
        <p:spPr>
          <a:xfrm>
            <a:off x="5433693" y="2373064"/>
            <a:ext cx="428628" cy="428628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立方体 25"/>
          <p:cNvSpPr/>
          <p:nvPr/>
        </p:nvSpPr>
        <p:spPr>
          <a:xfrm>
            <a:off x="5343205" y="2473077"/>
            <a:ext cx="428628" cy="428628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2" grpId="0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3" grpId="0" animBg="1"/>
      <p:bldP spid="24" grpId="0" animBg="1"/>
      <p:bldP spid="25" grpId="0" animBg="1"/>
      <p:bldP spid="26" grpId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752</Words>
  <Application>Microsoft Office PowerPoint</Application>
  <PresentationFormat>全屏显示(16:9)</PresentationFormat>
  <Paragraphs>54</Paragraphs>
  <Slides>15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15</vt:i4>
      </vt:variant>
    </vt:vector>
  </HeadingPairs>
  <TitlesOfParts>
    <vt:vector size="23" baseType="lpstr">
      <vt:lpstr>楷体</vt:lpstr>
      <vt:lpstr>Calibri</vt:lpstr>
      <vt:lpstr>幼圆</vt:lpstr>
      <vt:lpstr>宋体</vt:lpstr>
      <vt:lpstr>Arial</vt:lpstr>
      <vt:lpstr>黑体</vt:lpstr>
      <vt:lpstr>Office 主题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4</cp:revision>
  <dcterms:created xsi:type="dcterms:W3CDTF">2017-03-17T02:28:00Z</dcterms:created>
  <dcterms:modified xsi:type="dcterms:W3CDTF">2019-10-18T05:25:53Z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2052-11.1.0.9098</vt:lpwstr>
  </property>
</Properties>
</file>